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Pretendard Regular"/>
      <p:regular r:id="rId8"/>
    </p:embeddedFont>
    <p:embeddedFont>
      <p:font typeface="NanumSquare Bold"/>
      <p:bold r:id="rId9"/>
    </p:embeddedFont>
    <p:embeddedFont>
      <p:font typeface="Pretendard Bold"/>
      <p:bold r:id="rId10"/>
    </p:embeddedFont>
    <p:embeddedFont>
      <p:font typeface="NanumSquare Light"/>
      <p:regular r:id="rId11"/>
    </p:embeddedFont>
    <p:embeddedFont>
      <p:font typeface="Noto Sans CJK KR Regular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3.fntdata" Type="http://schemas.openxmlformats.org/officeDocument/2006/relationships/font"/><Relationship Id="rId11" Target="fonts/font4.fntdata" Type="http://schemas.openxmlformats.org/officeDocument/2006/relationships/font"/><Relationship Id="rId12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1.fntdata" Type="http://schemas.openxmlformats.org/officeDocument/2006/relationships/font"/><Relationship Id="rId9" Target="fonts/font2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900"/>
          </a:blip>
          <a:stretch>
            <a:fillRect/>
          </a:stretch>
        </p:blipFill>
        <p:spPr>
          <a:xfrm rot="-10800000">
            <a:off x="584200" y="4927600"/>
            <a:ext cx="17081500" cy="127000"/>
          </a:xfrm>
          <a:prstGeom prst="rect">
            <a:avLst/>
          </a:prstGeom>
          <a:effectLst>
            <a:outerShdw dir="13500000" dist="11250" blurRad="148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57500" y="5283200"/>
            <a:ext cx="1422400" cy="134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05700" y="5118100"/>
            <a:ext cx="1625600" cy="162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5308600"/>
            <a:ext cx="10922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" y="304800"/>
            <a:ext cx="11277600" cy="445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52300" y="330200"/>
            <a:ext cx="5613400" cy="441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17000"/>
          </a:blip>
          <a:stretch>
            <a:fillRect/>
          </a:stretch>
        </p:blipFill>
        <p:spPr>
          <a:xfrm rot="0">
            <a:off x="7505700" y="5207000"/>
            <a:ext cx="1562100" cy="156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17000"/>
          </a:blip>
          <a:stretch>
            <a:fillRect/>
          </a:stretch>
        </p:blipFill>
        <p:spPr>
          <a:xfrm rot="0">
            <a:off x="11887200" y="5156200"/>
            <a:ext cx="1562100" cy="156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17000"/>
          </a:blip>
          <a:stretch>
            <a:fillRect/>
          </a:stretch>
        </p:blipFill>
        <p:spPr>
          <a:xfrm rot="0">
            <a:off x="15494000" y="5168900"/>
            <a:ext cx="1562100" cy="156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7607300"/>
            <a:ext cx="13081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867900" y="7429500"/>
            <a:ext cx="13081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5803900" y="6146800"/>
            <a:ext cx="5041900" cy="300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0198100" y="6134100"/>
            <a:ext cx="5080000" cy="300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3728700" y="6121400"/>
            <a:ext cx="5080000" cy="303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19100" y="5168900"/>
            <a:ext cx="6223000" cy="500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alphaModFix amt="27000"/>
          </a:blip>
          <a:stretch>
            <a:fillRect/>
          </a:stretch>
        </p:blipFill>
        <p:spPr>
          <a:xfrm rot="-5400000">
            <a:off x="11417300" y="8089900"/>
            <a:ext cx="6172200" cy="88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20000">
            <a:off x="12928600" y="4838700"/>
            <a:ext cx="2806700" cy="175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09300" y="647700"/>
            <a:ext cx="228600" cy="76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147300" y="7772400"/>
            <a:ext cx="825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보험금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47300" y="7048500"/>
            <a:ext cx="825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보험료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72400" y="6604000"/>
            <a:ext cx="1092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제주</a:t>
            </a:r>
            <a:r>
              <a:rPr lang="en-US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농민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23700" y="6604000"/>
            <a:ext cx="1790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손해보험사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32100" y="6629400"/>
            <a:ext cx="1536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자본</a:t>
            </a:r>
            <a:r>
              <a:rPr lang="en-US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시장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39800" y="5397500"/>
            <a:ext cx="1511300" cy="736600"/>
          </a:xfrm>
          <a:prstGeom prst="rect">
            <a:avLst/>
          </a:prstGeom>
          <a:effectLst>
            <a:outerShdw dir="2700000" dist="60250" blurRad="0">
              <a:srgbClr val="9E9E9E">
                <a:alpha val="10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true" u="none" strike="noStrike">
                <a:solidFill>
                  <a:srgbClr val="000000"/>
                </a:solidFill>
                <a:ea typeface="Pretendard Bold"/>
              </a:rPr>
              <a:t>리스크</a:t>
            </a:r>
            <a:r>
              <a:rPr lang="en-US" sz="2500" b="false" i="tru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true" u="none" strike="noStrike">
                <a:solidFill>
                  <a:srgbClr val="000000"/>
                </a:solidFill>
                <a:ea typeface="Pretendard Bold"/>
              </a:rPr>
              <a:t>전가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true" u="none" strike="noStrike">
                <a:solidFill>
                  <a:srgbClr val="000000"/>
                </a:solidFill>
                <a:latin typeface="Pretendard Bold"/>
              </a:rPr>
              <a:t>w. </a:t>
            </a:r>
            <a:r>
              <a:rPr lang="ko-KR" sz="2000" b="false" i="true" u="none" strike="noStrike">
                <a:solidFill>
                  <a:srgbClr val="000000"/>
                </a:solidFill>
                <a:ea typeface="Pretendard Bold"/>
              </a:rPr>
              <a:t>콜옵션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9600" y="5537200"/>
            <a:ext cx="5930900" cy="295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Bold"/>
              </a:rPr>
              <a:t>현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Bold"/>
              </a:rPr>
              <a:t>상황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IPCC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보고서에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따르면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지구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평균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온도가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1°C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상승할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때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극한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호우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강수량이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약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7%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증가한다고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예측하고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있으며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더욱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강한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태풍의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발생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빈도가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높아질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것으로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예측함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이는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기후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변화가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곧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극단적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자연재해의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리스크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증가로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이어짐을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시사함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Bold"/>
              </a:rPr>
              <a:t>문제점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1.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더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큰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재해로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인한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피해액이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커질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경우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보험사의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준비금에도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부담이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됨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2.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또한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이상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기후가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심해지고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있는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상황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속에서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기후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재난이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거듭될수록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재보험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요율이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급등락하는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현상이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잦아지고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있으며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재보험의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갱신을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가늠하기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어려운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갱신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불확실성의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문제가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커지고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600" b="true" i="false" u="none" strike="noStrike">
                <a:solidFill>
                  <a:srgbClr val="000000"/>
                </a:solidFill>
                <a:ea typeface="NanumSquare Light"/>
              </a:rPr>
              <a:t>있음</a:t>
            </a: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600" b="false" i="true" u="none" strike="noStrike">
                <a:solidFill>
                  <a:srgbClr val="000000"/>
                </a:solidFill>
                <a:latin typeface="NanumSquare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42800" y="939800"/>
            <a:ext cx="52832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목표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앙상블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모델을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통한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회귀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분석을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통해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일별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날씨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데이터에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변하는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제주도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태풍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피해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규모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지수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만듦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.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그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후에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이를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기초자산으로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하는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콜옵션과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지수형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보험을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설계함으로서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제주도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농민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·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보험사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·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자본시장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간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리스크를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효율적으로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분배할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수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있는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새로운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패러다임을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제시하는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데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있음</a:t>
            </a:r>
            <a:r>
              <a:rPr lang="en-US" sz="15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변수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목표변수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(Y)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는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재산피해규모로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설정하고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독립변수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(X)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중심기압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순간최대풍속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일최대강우량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등을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선정함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.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인공지능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모델은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X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변수들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간의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상관관계를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분석해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각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기상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요소가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재산피해에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미치는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영향력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(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가중치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)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을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Light"/>
              </a:rPr>
              <a:t>산출함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유의미한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500" b="true" i="false" u="none" strike="noStrike">
                <a:solidFill>
                  <a:srgbClr val="000000"/>
                </a:solidFill>
                <a:ea typeface="NanumSquare Bold"/>
              </a:rPr>
              <a:t>결과</a:t>
            </a:r>
            <a:r>
              <a:rPr lang="en-US" sz="15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MAE : 354.55</a:t>
            </a:r>
          </a:p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RMSE: 591.98</a:t>
            </a:r>
          </a:p>
          <a:p>
            <a:pPr algn="l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000000"/>
                </a:solidFill>
                <a:latin typeface="NanumSquare Light"/>
              </a:rPr>
              <a:t>R² : 0.5368 </a:t>
            </a:r>
          </a:p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96100" y="7048500"/>
            <a:ext cx="2857500" cy="280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 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특징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제주도는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한반도의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최남단에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위치해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해마다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영향을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받음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 69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년간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제주에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발생한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각종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자연재해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중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관련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재산피해가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88.5％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차지함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농림어업이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2021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지역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총생산의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11.1%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차지함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- 2024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주민등록세대인구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대비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농가인구는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21.8%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높은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수치를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필요성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이상기후의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영향을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반영해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농업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피해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완충할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또는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금융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상품의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도입이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반드시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필요함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84400" y="7188200"/>
            <a:ext cx="28067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헷징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수단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콜옵션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전통적인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재보험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시장을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넘어선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새로운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헤징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수단을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제공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보유한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중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일정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부분인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K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초과하는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손실에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대한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불특정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다수의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투자자에게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판매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=&gt;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자본시장으로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리스크를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전가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기대점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투자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수익원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재보험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체계의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한정적인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자금원에서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자본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시장까지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확대하여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전가함으로서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자본의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효율성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확대함</a:t>
            </a:r>
            <a:r>
              <a:rPr lang="en-US" sz="1400" b="fals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8800" y="9093200"/>
            <a:ext cx="61087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"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따라서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재보험사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뿐만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아니라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더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큰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자본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시장으로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리스크를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전가시켜야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할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필요성이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 </a:t>
            </a:r>
            <a:r>
              <a:rPr lang="ko-KR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Bold"/>
              </a:rPr>
              <a:t>대두됨</a:t>
            </a: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>."</a:t>
            </a:r>
          </a:p>
          <a:p>
            <a:pPr algn="ctr" lvl="0">
              <a:lnSpc>
                <a:spcPct val="99600"/>
              </a:lnSpc>
            </a:pPr>
            <a:r>
              <a:rPr lang="en-US" sz="2000" b="true" i="tru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Bold"/>
              </a:rPr>
              <a:t/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66500" y="7048500"/>
            <a:ext cx="2717800" cy="280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필요성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국내에서도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최근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파라메트릭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대한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관심도가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높아지고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 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중앙정부는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2027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년까지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농작물재해보험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가입률을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70 %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확대하고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‘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파라메트릭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’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방식을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적용하는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품목을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늘리겠다고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공식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발표함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수단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지수형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트리거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값을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넘는지만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확인되면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보험금을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구조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=&gt;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사정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절차가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필요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없음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따라서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전통적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보험보다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손해사정비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운영비가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낮고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속도는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빠름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68300" y="533400"/>
            <a:ext cx="3594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Pretendard Bold"/>
              </a:rPr>
              <a:t>제주도</a:t>
            </a:r>
            <a:r>
              <a:rPr lang="en-US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Pretendard Bold"/>
              </a:rPr>
              <a:t>태풍</a:t>
            </a:r>
            <a:r>
              <a:rPr lang="en-US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Pretendard Bold"/>
              </a:rPr>
              <a:t>위험도</a:t>
            </a:r>
            <a:r>
              <a:rPr lang="en-US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Pretendard Bold"/>
              </a:rPr>
              <a:t>지수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700" y="203200"/>
            <a:ext cx="17767300" cy="347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700" y="3911600"/>
            <a:ext cx="17767300" cy="347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609600"/>
            <a:ext cx="2667000" cy="266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318000"/>
            <a:ext cx="2667000" cy="266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43300" y="469900"/>
            <a:ext cx="7645400" cy="294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43300" y="4178300"/>
            <a:ext cx="7645400" cy="294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55400" y="469900"/>
            <a:ext cx="6350000" cy="294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55400" y="4178300"/>
            <a:ext cx="6350000" cy="294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" y="7569200"/>
            <a:ext cx="17767300" cy="256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43300" y="4216400"/>
            <a:ext cx="7645400" cy="294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55400" y="4203700"/>
            <a:ext cx="63500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81400" y="469900"/>
            <a:ext cx="7645400" cy="294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55400" y="469900"/>
            <a:ext cx="6350000" cy="294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6700" y="7569200"/>
            <a:ext cx="17754600" cy="256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" y="7569200"/>
            <a:ext cx="17767300" cy="256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709400" y="7924800"/>
            <a:ext cx="304800" cy="254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09600" y="1689100"/>
            <a:ext cx="2514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NanumSquare Bold"/>
              </a:rPr>
              <a:t>지수형</a:t>
            </a:r>
            <a:r>
              <a:rPr lang="en-US" sz="31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NanumSquare Bold"/>
              </a:rPr>
              <a:t>보험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397500"/>
            <a:ext cx="1676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NanumSquare Bold"/>
              </a:rPr>
              <a:t>콜</a:t>
            </a:r>
            <a:r>
              <a:rPr lang="en-US" sz="31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NanumSquare Bold"/>
              </a:rPr>
              <a:t>옵션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7700" y="8661400"/>
            <a:ext cx="18415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Pretendard Bold"/>
              </a:rPr>
              <a:t>[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Pretendard Bold"/>
              </a:rPr>
              <a:t>결론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Pretendard Bold"/>
              </a:rPr>
              <a:t>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59200" y="4381500"/>
            <a:ext cx="7302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[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태풍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위험도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지수를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활용한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날씨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파생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상품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Light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59200" y="4889500"/>
            <a:ext cx="72771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도출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방법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미래에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발생할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시나리오를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예측하고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바탕으로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옵션의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공정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가치를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산정함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모델링은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랜덤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포레스트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(Random Forest)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및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이항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트리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모델을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사용하여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도출함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요소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-K, Retention: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스스로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감당할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최대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손실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금액인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Retention Level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옵션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계약의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행사가격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K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정의함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Premium: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행사가격인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K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초과하는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손실이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발생할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경우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초과분에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대한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보장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받기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위해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옵션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구매자가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지불하는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프리미엄을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산정함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95100" y="4622800"/>
            <a:ext cx="6096000" cy="260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콜옵션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계약은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전통적인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재보험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시장을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넘어선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새로운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헤징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수단을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제공함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보유한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중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일정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부분인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K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초과하는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손실에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대한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리스크를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불특정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다수의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투자자에게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판매함으로써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자본시장으로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리스크를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전가할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있음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극단적인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이상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기후의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빈도와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심도를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정확히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예측하기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어렵기에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입장에서의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준비금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부담이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되는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것을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완화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가능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자본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효율성을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높이는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중요한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역할을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함을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기대할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투자자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입장에서는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발생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시에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손실을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보전해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주는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대가로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옵션의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Premium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수취함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=&gt;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새로운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형태의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투자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수익원이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있음을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시사함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20500" y="4381500"/>
            <a:ext cx="7302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[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콜옵션의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장점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Light"/>
              </a:rPr>
              <a:t/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33800" y="622300"/>
            <a:ext cx="7302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[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파라메트릭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보험의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일종인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지수형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보험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Light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20500" y="622300"/>
            <a:ext cx="7302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[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지수형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보험의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NanumSquare Bold"/>
              </a:rPr>
              <a:t>장점</a:t>
            </a:r>
            <a:r>
              <a:rPr lang="en-US" sz="2300" b="tru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NanumSquare Light"/>
              </a:rPr>
              <a:t/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33800" y="1092200"/>
            <a:ext cx="7277100" cy="208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도출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방법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제주도의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과거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피해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규모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데이터를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종속변수로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강수량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및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풍속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등의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기상변수를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독립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변수로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설정해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위험도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만듦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=&gt;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바탕으로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상품을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구성함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앞서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언급한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제주도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위험도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]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R^2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RMSE, mae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기준으로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적합도를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판단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및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태풍의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빈도를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예측하기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위해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여러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분포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중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포아송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분포를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선택함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요소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기초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Bold"/>
              </a:rPr>
              <a:t>지수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(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트리거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)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부터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보험금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및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한도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이상에서는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최대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지급액이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지급됨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20500" y="1117600"/>
            <a:ext cx="5994400" cy="217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통상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정부의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재정적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하에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농가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지역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전체에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자연재해로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인한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농작물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손실이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발생한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경우에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그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피해를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통일된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기준으로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보장해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주는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즉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파라메트릭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일종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지수가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트리거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값을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넘는지만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확인하면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보험금을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지급하기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때문에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손해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사정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절차가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필요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없음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=&gt; 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따라서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전통적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보험보다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손해사정비와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운영비가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낮고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속도는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훨씬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빠름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지수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기반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구조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덕분에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파생상품과의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결합이</a:t>
            </a:r>
            <a:r>
              <a:rPr lang="en-US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highlight>
                  <a:srgbClr val="F8BFBF"/>
                </a:highlight>
                <a:ea typeface="NanumSquare Light"/>
              </a:rPr>
              <a:t>용이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하며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트리거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값을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넘을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사전에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합의된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금액을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지급하기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때문에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보험사는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현금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흐름을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더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효율적으로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관리할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400" b="true" i="false" u="none" strike="noStrike">
                <a:solidFill>
                  <a:srgbClr val="000000"/>
                </a:solidFill>
                <a:ea typeface="NanumSquare Light"/>
              </a:rPr>
              <a:t>있음</a:t>
            </a: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400" b="true" i="false" u="none" strike="noStrike">
                <a:solidFill>
                  <a:srgbClr val="000000"/>
                </a:solidFill>
                <a:latin typeface="NanumSquare Light"/>
              </a:rPr>
              <a:t/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8100" y="8445500"/>
            <a:ext cx="152654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이상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기후에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대한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리스크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관리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방안의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새로운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금융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대안으로서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개발한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기후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지수를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기반으로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지수형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보험과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날씨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파생상품을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함께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제안함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지수형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보험은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빠른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지급과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낮은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운영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비용과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날씨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파생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상품은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재보험의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한계를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넘어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자본시장의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수요를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흡수함으로써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이상기후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리스크를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효과적으로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전가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가능하다는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장점이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있음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-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이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보고서가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제시하는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파생상품과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보험의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결합을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통해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,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실제로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예상치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못할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이상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기후에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따른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더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큰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위험이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발생했을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때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이에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대한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커버리지를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확장하면서도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보험사의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유동성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리스크를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동시에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줄일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수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있기를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 </a:t>
            </a:r>
            <a:r>
              <a:rPr lang="ko-KR" sz="1800" b="true" i="false" u="none" strike="noStrike">
                <a:solidFill>
                  <a:srgbClr val="000000"/>
                </a:solidFill>
                <a:ea typeface="NanumSquare Light"/>
              </a:rPr>
              <a:t>기대함</a:t>
            </a:r>
            <a:r>
              <a:rPr lang="en-US" sz="1800" b="true" i="false" u="none" strike="noStrike">
                <a:solidFill>
                  <a:srgbClr val="000000"/>
                </a:solidFill>
                <a:latin typeface="NanumSquare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3100" y="7886700"/>
            <a:ext cx="428371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강수량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풍속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등의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기상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정보를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바탕으로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피해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규모를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통계적으로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예측하는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'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제주도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태풍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위험도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지수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       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지수를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기반으로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구조화된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보험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옵션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상품을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